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7" r:id="rId4"/>
    <p:sldId id="266" r:id="rId5"/>
    <p:sldId id="259" r:id="rId6"/>
    <p:sldId id="261" r:id="rId7"/>
    <p:sldId id="273" r:id="rId8"/>
    <p:sldId id="268" r:id="rId9"/>
    <p:sldId id="270" r:id="rId10"/>
    <p:sldId id="275" r:id="rId11"/>
    <p:sldId id="274" r:id="rId12"/>
    <p:sldId id="269" r:id="rId13"/>
    <p:sldId id="271" r:id="rId14"/>
    <p:sldId id="276" r:id="rId15"/>
    <p:sldId id="257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A0F"/>
    <a:srgbClr val="0927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69"/>
  </p:normalViewPr>
  <p:slideViewPr>
    <p:cSldViewPr snapToGrid="0">
      <p:cViewPr>
        <p:scale>
          <a:sx n="106" d="100"/>
          <a:sy n="106" d="100"/>
        </p:scale>
        <p:origin x="104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E2377F-0C9F-51CD-6EA1-8737CD151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2328D23-EC91-1F1A-3683-7CECA1DC95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65EA60-B203-7F6D-9730-240AC1168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12CBFA-0F9D-1B14-5690-0BA49A9D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B8BE40-1D80-E5C7-D189-20F90C6A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279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A7502D-3CB9-E02D-1183-7504FEB93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4A3CBB-EAD8-CFC6-384D-2856CA0DD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190865-594E-A0EB-65B3-73C120078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C386B3-223B-721F-FF74-67FD9660E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906A329-47C7-FCCB-7737-7930B678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303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6D78482-6807-4E2F-1ED9-AEB9ADC820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518D97F-87B7-78A2-40D2-9F3ED4D8F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E5428B-00F4-D5FB-F9C9-13D1A2E7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39B454-5DD8-FBEB-D410-18B9B71E6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981CA-0786-CC96-9F15-02EC9539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597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F120C4-24AE-EFFE-EB7C-38B865CFE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5BE991-A42D-700D-E8F0-27DFDC185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D867FB-8D1F-FF34-D2D4-3BFACE8BA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B6A2C6-1148-ACBF-6A58-CD8A44E75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9F02EA-B73D-E17C-E038-F991DAFDE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657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5581F9-339E-7E33-C030-BB808DD1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8FE42D-6968-96D7-CBAA-F9C482751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92E1DE-B9CB-F003-7D1D-C84CD3B05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56C2A8-D12D-676A-5793-B7194EA59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3F3560-1D7E-2098-66CF-15EED409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095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1C7264-4FAC-F257-D83B-7055CE61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4F670-A2FE-33CD-BD44-381440DA3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8A8A05-EA62-42DF-3B47-30F941771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23068D-507D-9EC3-6AA7-CAFE2F3E1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B2D69B-B449-8129-3B3B-9E30F7AA0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2405CE1-712E-AE9C-82B7-27F34C6C6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6669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F91A0-BB83-AB9C-A359-3603BCF0C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6E526B-3631-DB30-C4A8-A6388EA3D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E732044-8D38-A3BF-B6D3-A8B5379961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0B6A2F-F4C8-FECF-54EF-4D07B7211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BFEEA92-E9DD-46AB-B73C-33C28CD576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916765-FDBE-6883-7B9A-E4CA1BCD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55D4A49-2754-0DC3-538D-B0F6A0BCF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196BEB0-72A6-5BB2-59EF-DD10246E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788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0F710-AD34-52A0-4C43-086CD7F24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38611D3-9A28-E466-C083-3F8A28B95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5F70888-CE27-6253-6CCC-1AC6ECB02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BCCC0D-76B3-40E2-7238-494722C1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9278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4B51FCE-5B1D-CE35-6C24-6F8611D4B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0B05E0-C707-1E5E-7774-AD53427A3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28A84E4-3F87-0D11-A4A4-87DC34DE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140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097E55-45AD-DB0D-861F-9B312C6E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A67F94-77FA-9F06-D5B4-35BDFDE63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8CFD904-9038-FBB4-E972-3D3884430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B661EE-5AB7-EB72-91A2-A647CDDBC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6F5A3D-F40A-68EE-A643-98CEAF33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77978-367B-5CBB-2524-2E443714E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50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AFC1A5-D677-F807-7D28-4374165EC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6829B8F-F873-6A1E-0B46-93628EDF5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46C9E6-CB82-B14A-1F05-75C4D24D82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0ABC4C-D2C2-31E4-8899-44826B690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769544-D3BE-1904-5FE9-6D87604FC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92EFB8-9E86-533A-5FDD-6716A4AF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30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5C739C-608B-233C-E058-AFD97826B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AD35B5-C7CE-B2FA-7004-DFD16B567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452AEF-6412-5F53-1FAA-0B1C1A52F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9ED16-7883-B245-9426-B6E3899EFFCD}" type="datetimeFigureOut">
              <a:rPr lang="ru-RU" smtClean="0"/>
              <a:t>26.11.2023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43C18D-C557-3AE0-5B12-B9F930366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086D6F-B2A2-2445-DDBA-F1B8AE7B36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8E35E-CB26-7A4B-800E-8E2A99BA75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200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36476-F49E-7638-AF91-AFEFA56E4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487" y="4569135"/>
            <a:ext cx="10515600" cy="1325563"/>
          </a:xfrm>
        </p:spPr>
        <p:txBody>
          <a:bodyPr>
            <a:normAutofit fontScale="90000"/>
          </a:bodyPr>
          <a:lstStyle/>
          <a:p>
            <a:pPr algn="l"/>
            <a:r>
              <a:rPr lang="ru-RU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Команда «Крымские»</a:t>
            </a:r>
            <a:br>
              <a:rPr lang="ru-RU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Кейс 2 - СБЕР</a:t>
            </a:r>
          </a:p>
        </p:txBody>
      </p:sp>
      <p:pic>
        <p:nvPicPr>
          <p:cNvPr id="3074" name="Picture 2" descr="Sberbank logo in transparent PNG format">
            <a:extLst>
              <a:ext uri="{FF2B5EF4-FFF2-40B4-BE49-F238E27FC236}">
                <a16:creationId xmlns:a16="http://schemas.microsoft.com/office/drawing/2014/main" id="{EF5FE632-08B6-16DE-442B-47C960F24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933" y="204536"/>
            <a:ext cx="843046" cy="84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153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D2B51229-AA5A-CC1E-792E-A6F3C7E31052}"/>
              </a:ext>
            </a:extLst>
          </p:cNvPr>
          <p:cNvSpPr/>
          <p:nvPr/>
        </p:nvSpPr>
        <p:spPr>
          <a:xfrm>
            <a:off x="5087262" y="5037560"/>
            <a:ext cx="2180760" cy="74486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E130C389-AB51-3F33-9E2B-AF2626DADCCA}"/>
              </a:ext>
            </a:extLst>
          </p:cNvPr>
          <p:cNvSpPr/>
          <p:nvPr/>
        </p:nvSpPr>
        <p:spPr>
          <a:xfrm>
            <a:off x="6912428" y="2917378"/>
            <a:ext cx="4900729" cy="82730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DB964A9D-6EDB-DEBD-7754-EA5732CCEBEF}"/>
              </a:ext>
            </a:extLst>
          </p:cNvPr>
          <p:cNvSpPr/>
          <p:nvPr/>
        </p:nvSpPr>
        <p:spPr>
          <a:xfrm>
            <a:off x="657922" y="2917378"/>
            <a:ext cx="4784933" cy="82730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33CC60FF-80DB-C56D-4B47-76D745428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Реализованные идеи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CECC04-1CD3-7C86-7131-4A3745D73BFF}"/>
              </a:ext>
            </a:extLst>
          </p:cNvPr>
          <p:cNvSpPr txBox="1"/>
          <p:nvPr/>
        </p:nvSpPr>
        <p:spPr>
          <a:xfrm>
            <a:off x="868457" y="3096804"/>
            <a:ext cx="4363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Рабочий прототип веб-приложения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3C7E6F-F347-A65B-2F22-3EFF231D8355}"/>
              </a:ext>
            </a:extLst>
          </p:cNvPr>
          <p:cNvSpPr txBox="1"/>
          <p:nvPr/>
        </p:nvSpPr>
        <p:spPr>
          <a:xfrm>
            <a:off x="6990555" y="3096803"/>
            <a:ext cx="48226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 расчета уровня риска заявки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A366DE-3644-A33E-5638-6A4F831BD84C}"/>
              </a:ext>
            </a:extLst>
          </p:cNvPr>
          <p:cNvSpPr txBox="1"/>
          <p:nvPr/>
        </p:nvSpPr>
        <p:spPr>
          <a:xfrm>
            <a:off x="5368145" y="5201324"/>
            <a:ext cx="1756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Бэкенд часть</a:t>
            </a: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5A7ABDB-88A9-EA58-DF43-9B35DEA37E1F}"/>
              </a:ext>
            </a:extLst>
          </p:cNvPr>
          <p:cNvCxnSpPr>
            <a:cxnSpLocks/>
          </p:cNvCxnSpPr>
          <p:nvPr/>
        </p:nvCxnSpPr>
        <p:spPr>
          <a:xfrm>
            <a:off x="5442855" y="3333147"/>
            <a:ext cx="1469573" cy="0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A579E25F-3656-507D-89D8-208D481C8A34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6177642" y="3333147"/>
            <a:ext cx="0" cy="1704413"/>
          </a:xfrm>
          <a:prstGeom prst="line">
            <a:avLst/>
          </a:prstGeom>
          <a:ln w="254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Овал 25">
            <a:extLst>
              <a:ext uri="{FF2B5EF4-FFF2-40B4-BE49-F238E27FC236}">
                <a16:creationId xmlns:a16="http://schemas.microsoft.com/office/drawing/2014/main" id="{4A96F90C-8E41-58E6-0462-31578E299FF7}"/>
              </a:ext>
            </a:extLst>
          </p:cNvPr>
          <p:cNvSpPr/>
          <p:nvPr/>
        </p:nvSpPr>
        <p:spPr>
          <a:xfrm>
            <a:off x="6123666" y="3282729"/>
            <a:ext cx="107950" cy="1079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A70A6F78-9D95-AB83-C50B-CA038C228DBE}"/>
              </a:ext>
            </a:extLst>
          </p:cNvPr>
          <p:cNvSpPr/>
          <p:nvPr/>
        </p:nvSpPr>
        <p:spPr>
          <a:xfrm>
            <a:off x="6858451" y="3277056"/>
            <a:ext cx="107950" cy="1079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>
            <a:extLst>
              <a:ext uri="{FF2B5EF4-FFF2-40B4-BE49-F238E27FC236}">
                <a16:creationId xmlns:a16="http://schemas.microsoft.com/office/drawing/2014/main" id="{C37839F5-C2E6-2CD7-A31E-1C4AF6617737}"/>
              </a:ext>
            </a:extLst>
          </p:cNvPr>
          <p:cNvSpPr/>
          <p:nvPr/>
        </p:nvSpPr>
        <p:spPr>
          <a:xfrm>
            <a:off x="5388263" y="3277056"/>
            <a:ext cx="107950" cy="1079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>
            <a:extLst>
              <a:ext uri="{FF2B5EF4-FFF2-40B4-BE49-F238E27FC236}">
                <a16:creationId xmlns:a16="http://schemas.microsoft.com/office/drawing/2014/main" id="{002996A7-FFDE-402C-8568-A7D4B11723D4}"/>
              </a:ext>
            </a:extLst>
          </p:cNvPr>
          <p:cNvSpPr/>
          <p:nvPr/>
        </p:nvSpPr>
        <p:spPr>
          <a:xfrm>
            <a:off x="6123666" y="4982720"/>
            <a:ext cx="107950" cy="1079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898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C770D2-5D1B-34D1-D17D-31D30B96E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3" y="5238208"/>
            <a:ext cx="10515600" cy="1325563"/>
          </a:xfrm>
        </p:spPr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Концептуальные идеи</a:t>
            </a:r>
            <a:endParaRPr lang="ru-RU" dirty="0"/>
          </a:p>
        </p:txBody>
      </p:sp>
      <p:pic>
        <p:nvPicPr>
          <p:cNvPr id="4" name="Picture 2" descr="Sberbank logo in transparent PNG format">
            <a:extLst>
              <a:ext uri="{FF2B5EF4-FFF2-40B4-BE49-F238E27FC236}">
                <a16:creationId xmlns:a16="http://schemas.microsoft.com/office/drawing/2014/main" id="{52226904-A9F8-2928-0729-5C03BCC4C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933" y="204536"/>
            <a:ext cx="843046" cy="84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76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06EBFF01-5952-AFA8-FE00-1DDB3AA09C49}"/>
              </a:ext>
            </a:extLst>
          </p:cNvPr>
          <p:cNvSpPr/>
          <p:nvPr/>
        </p:nvSpPr>
        <p:spPr>
          <a:xfrm>
            <a:off x="838200" y="2720898"/>
            <a:ext cx="5664819" cy="32896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5D930-C30E-CBF9-1AF7-510870C43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ru-RU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Интеграция цифрового помощника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F2B13-630C-8AF7-83E0-C266CE401802}"/>
              </a:ext>
            </a:extLst>
          </p:cNvPr>
          <p:cNvSpPr txBox="1"/>
          <p:nvPr/>
        </p:nvSpPr>
        <p:spPr>
          <a:xfrm>
            <a:off x="1561171" y="3580873"/>
            <a:ext cx="47950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Облегчит обработку информации андеррайтером, тем самым ускорив процесс рассмотрения заявки</a:t>
            </a:r>
          </a:p>
        </p:txBody>
      </p:sp>
      <p:pic>
        <p:nvPicPr>
          <p:cNvPr id="5122" name="Picture 2" descr="GitHub - sberdevices/assistant-client: Инструмент для тестирования и  отладки СanvasApps — навыков семейства Виртуальных Ассистентов &quot;Салют&quot;">
            <a:extLst>
              <a:ext uri="{FF2B5EF4-FFF2-40B4-BE49-F238E27FC236}">
                <a16:creationId xmlns:a16="http://schemas.microsoft.com/office/drawing/2014/main" id="{D044FCC3-1BCA-0897-0B59-E63A5CC32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5958" y="4711393"/>
            <a:ext cx="1858150" cy="188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8433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DD4E5-0C6F-56B5-D0D7-D7EB30A0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 ИИ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39F180D6-B714-8813-F077-B98609948032}"/>
              </a:ext>
            </a:extLst>
          </p:cNvPr>
          <p:cNvSpPr/>
          <p:nvPr/>
        </p:nvSpPr>
        <p:spPr>
          <a:xfrm>
            <a:off x="4750420" y="2241395"/>
            <a:ext cx="6400800" cy="35460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13155F-5E30-899F-14BE-B5879A669F59}"/>
              </a:ext>
            </a:extLst>
          </p:cNvPr>
          <p:cNvSpPr txBox="1"/>
          <p:nvPr/>
        </p:nvSpPr>
        <p:spPr>
          <a:xfrm>
            <a:off x="5820937" y="3429000"/>
            <a:ext cx="4917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Поможет в анализе заявок и формировании предварительного вердикта</a:t>
            </a:r>
            <a:endParaRPr lang="ru-RU" sz="2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B3429AA-3412-4FEE-6E7E-141868F07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71" y="4629329"/>
            <a:ext cx="1620520" cy="1962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832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46972C2-196D-49CC-C891-1EAA62174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805" y="1661530"/>
            <a:ext cx="2475571" cy="247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1DD9571-4BFB-2079-CB8A-FDB4B5CE6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5625" y="1661529"/>
            <a:ext cx="2475571" cy="2475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084733-1B61-7F91-BB05-4AB471F29F1C}"/>
              </a:ext>
            </a:extLst>
          </p:cNvPr>
          <p:cNvSpPr txBox="1"/>
          <p:nvPr/>
        </p:nvSpPr>
        <p:spPr>
          <a:xfrm>
            <a:off x="1975625" y="4243039"/>
            <a:ext cx="2522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репозиторий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F92854-56C3-C4DF-76DA-9EA8F5DEA2CA}"/>
              </a:ext>
            </a:extLst>
          </p:cNvPr>
          <p:cNvSpPr txBox="1"/>
          <p:nvPr/>
        </p:nvSpPr>
        <p:spPr>
          <a:xfrm>
            <a:off x="7258270" y="4243039"/>
            <a:ext cx="344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000584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270911-36D8-DD05-A4F0-C421B8CC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  <a:endParaRPr lang="ru-RU" dirty="0"/>
          </a:p>
        </p:txBody>
      </p:sp>
      <p:pic>
        <p:nvPicPr>
          <p:cNvPr id="4" name="Picture 2" descr="Sberbank logo in transparent PNG format">
            <a:extLst>
              <a:ext uri="{FF2B5EF4-FFF2-40B4-BE49-F238E27FC236}">
                <a16:creationId xmlns:a16="http://schemas.microsoft.com/office/drawing/2014/main" id="{39808DAD-84D0-8D48-185D-F45C44BB9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933" y="204536"/>
            <a:ext cx="843046" cy="84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158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4CD2240D-BF47-1D59-D471-152C6451F96F}"/>
              </a:ext>
            </a:extLst>
          </p:cNvPr>
          <p:cNvSpPr/>
          <p:nvPr/>
        </p:nvSpPr>
        <p:spPr>
          <a:xfrm>
            <a:off x="754564" y="1648373"/>
            <a:ext cx="2884449" cy="42932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660F2636-A415-E466-5F91-64CE2F611B1B}"/>
              </a:ext>
            </a:extLst>
          </p:cNvPr>
          <p:cNvSpPr/>
          <p:nvPr/>
        </p:nvSpPr>
        <p:spPr>
          <a:xfrm>
            <a:off x="4653775" y="1648373"/>
            <a:ext cx="2884449" cy="42932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AC138344-26FD-F3AA-6284-0ABC9F06C16A}"/>
              </a:ext>
            </a:extLst>
          </p:cNvPr>
          <p:cNvSpPr/>
          <p:nvPr/>
        </p:nvSpPr>
        <p:spPr>
          <a:xfrm>
            <a:off x="8552986" y="1669531"/>
            <a:ext cx="2884449" cy="42932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DD4E5-0C6F-56B5-D0D7-D7EB30A0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НАША КОМАНДА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341F9-ADD5-5BA8-5A06-7F1445397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868" y="4180399"/>
            <a:ext cx="2261839" cy="79491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Гацко</a:t>
            </a:r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Андрей</a:t>
            </a:r>
            <a:endParaRPr lang="en-US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team lead</a:t>
            </a:r>
            <a:endParaRPr lang="ru-RU" sz="18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846AB00-3D77-5E9A-4AB9-DC6F136EE1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694985" cy="169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1CB4E-4DBA-29E4-D135-68C1CB4B3D8D}"/>
              </a:ext>
            </a:extLst>
          </p:cNvPr>
          <p:cNvSpPr txBox="1"/>
          <p:nvPr/>
        </p:nvSpPr>
        <p:spPr>
          <a:xfrm flipH="1">
            <a:off x="4718823" y="4180399"/>
            <a:ext cx="2754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Сердученко</a:t>
            </a:r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Николай</a:t>
            </a:r>
            <a:endParaRPr lang="en-US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frontend developer</a:t>
            </a:r>
            <a:endParaRPr lang="ru-R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A935F-36C9-D776-2A2D-473CDBD0DDAF}"/>
              </a:ext>
            </a:extLst>
          </p:cNvPr>
          <p:cNvSpPr txBox="1"/>
          <p:nvPr/>
        </p:nvSpPr>
        <p:spPr>
          <a:xfrm flipH="1">
            <a:off x="8835482" y="4180399"/>
            <a:ext cx="23194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Юсуф Якубов</a:t>
            </a:r>
          </a:p>
          <a:p>
            <a:pPr algn="ctr"/>
            <a:r>
              <a:rPr lang="en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US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ackend</a:t>
            </a: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developer</a:t>
            </a:r>
            <a:endParaRPr lang="ru-R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E11109C-0EE3-EAA8-5791-5D358F5F2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94" t="29976" r="10300" b="30715"/>
          <a:stretch/>
        </p:blipFill>
        <p:spPr>
          <a:xfrm>
            <a:off x="1261194" y="1988629"/>
            <a:ext cx="1851013" cy="1970614"/>
          </a:xfrm>
          <a:prstGeom prst="ellipse">
            <a:avLst/>
          </a:prstGeom>
        </p:spPr>
      </p:pic>
      <p:sp>
        <p:nvSpPr>
          <p:cNvPr id="15" name="AutoShape 4">
            <a:extLst>
              <a:ext uri="{FF2B5EF4-FFF2-40B4-BE49-F238E27FC236}">
                <a16:creationId xmlns:a16="http://schemas.microsoft.com/office/drawing/2014/main" id="{40166756-F47F-E351-066D-EB539F05D2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3F64221-49CC-4001-0B94-F70B919EE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617" y="1905078"/>
            <a:ext cx="2105185" cy="213771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42F230B-472F-7895-BA0F-43E5857058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258" y="1926797"/>
            <a:ext cx="2115484" cy="209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28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4CD2240D-BF47-1D59-D471-152C6451F96F}"/>
              </a:ext>
            </a:extLst>
          </p:cNvPr>
          <p:cNvSpPr/>
          <p:nvPr/>
        </p:nvSpPr>
        <p:spPr>
          <a:xfrm>
            <a:off x="2196787" y="1648373"/>
            <a:ext cx="2884449" cy="42932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660F2636-A415-E466-5F91-64CE2F611B1B}"/>
              </a:ext>
            </a:extLst>
          </p:cNvPr>
          <p:cNvSpPr/>
          <p:nvPr/>
        </p:nvSpPr>
        <p:spPr>
          <a:xfrm>
            <a:off x="7473176" y="1648373"/>
            <a:ext cx="2884449" cy="429322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DD4E5-0C6F-56B5-D0D7-D7EB30A0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НАША КОМАНДА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341F9-ADD5-5BA8-5A06-7F1445397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3667" y="4180399"/>
            <a:ext cx="2261839" cy="79491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Ислямов</a:t>
            </a:r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Арсен</a:t>
            </a:r>
          </a:p>
          <a:p>
            <a:pPr marL="0" indent="0" algn="ctr">
              <a:buNone/>
            </a:pPr>
            <a:r>
              <a:rPr lang="en-US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8846AB00-3D77-5E9A-4AB9-DC6F136EE1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1694985" cy="1694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1CB4E-4DBA-29E4-D135-68C1CB4B3D8D}"/>
              </a:ext>
            </a:extLst>
          </p:cNvPr>
          <p:cNvSpPr txBox="1"/>
          <p:nvPr/>
        </p:nvSpPr>
        <p:spPr>
          <a:xfrm flipH="1">
            <a:off x="7538223" y="4180399"/>
            <a:ext cx="2754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Меметова</a:t>
            </a:r>
            <a:r>
              <a:rPr lang="ru-RU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ru-RU" sz="2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Шевкие</a:t>
            </a:r>
            <a:endParaRPr lang="en-US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</a:t>
            </a:r>
            <a:endParaRPr lang="ru-R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C2BFB6-09BE-125A-5D28-70B8CF602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591" y="1987516"/>
            <a:ext cx="1972839" cy="1972839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CCCA848-85F3-0065-6489-10996DA24E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3024" y="1903960"/>
            <a:ext cx="2505516" cy="21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270911-36D8-DD05-A4F0-C421B8CC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023" y="4769857"/>
            <a:ext cx="10515600" cy="1325563"/>
          </a:xfrm>
        </p:spPr>
        <p:txBody>
          <a:bodyPr>
            <a:normAutofit/>
          </a:bodyPr>
          <a:lstStyle/>
          <a:p>
            <a:r>
              <a:rPr lang="ru-RU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</a:t>
            </a:r>
            <a:endParaRPr lang="ru-RU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Sberbank logo in transparent PNG format">
            <a:extLst>
              <a:ext uri="{FF2B5EF4-FFF2-40B4-BE49-F238E27FC236}">
                <a16:creationId xmlns:a16="http://schemas.microsoft.com/office/drawing/2014/main" id="{CC976631-0BF7-F69F-3936-D5055FD2F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9933" y="204536"/>
            <a:ext cx="843046" cy="843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845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6BFFF8CD-1F37-906A-87FD-6CCF2D5D5A17}"/>
              </a:ext>
            </a:extLst>
          </p:cNvPr>
          <p:cNvSpPr/>
          <p:nvPr/>
        </p:nvSpPr>
        <p:spPr>
          <a:xfrm>
            <a:off x="1880838" y="2265691"/>
            <a:ext cx="8430323" cy="232661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5D930-C30E-CBF9-1AF7-510870C43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Основные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483CDD-B3F5-344B-51E1-67B0BF7A9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6845" y="2693426"/>
            <a:ext cx="7748239" cy="163324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Оптимизация времени рассмотрения заявки</a:t>
            </a:r>
          </a:p>
          <a:p>
            <a:pPr marL="514350" indent="-514350">
              <a:buAutoNum type="arabicPeriod"/>
            </a:pP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Повышение удобства работы андеррайтера</a:t>
            </a:r>
          </a:p>
          <a:p>
            <a:pPr marL="514350" indent="-514350">
              <a:buAutoNum type="arabicPeriod"/>
            </a:pP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Снижение рисков</a:t>
            </a:r>
          </a:p>
        </p:txBody>
      </p:sp>
    </p:spTree>
    <p:extLst>
      <p:ext uri="{BB962C8B-B14F-4D97-AF65-F5344CB8AC3E}">
        <p14:creationId xmlns:p14="http://schemas.microsoft.com/office/powerpoint/2010/main" val="224081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D4FD5E05-C0DC-A3BF-2773-0DF5AF5FF140}"/>
              </a:ext>
            </a:extLst>
          </p:cNvPr>
          <p:cNvSpPr/>
          <p:nvPr/>
        </p:nvSpPr>
        <p:spPr>
          <a:xfrm>
            <a:off x="6319954" y="1690688"/>
            <a:ext cx="5465956" cy="193345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FDD4E5-0C6F-56B5-D0D7-D7EB30A06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Стек разработки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CC31197-D5AF-6858-60B1-1C070BEB370C}"/>
              </a:ext>
            </a:extLst>
          </p:cNvPr>
          <p:cNvSpPr/>
          <p:nvPr/>
        </p:nvSpPr>
        <p:spPr>
          <a:xfrm>
            <a:off x="3363022" y="4200583"/>
            <a:ext cx="5465956" cy="193345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7531DA9-E81D-3C1C-52C6-1AAD5A4A27BB}"/>
              </a:ext>
            </a:extLst>
          </p:cNvPr>
          <p:cNvSpPr/>
          <p:nvPr/>
        </p:nvSpPr>
        <p:spPr>
          <a:xfrm>
            <a:off x="406091" y="1690688"/>
            <a:ext cx="5465956" cy="193345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4AE15-B4D1-E1AC-76B4-85171404E8F1}"/>
              </a:ext>
            </a:extLst>
          </p:cNvPr>
          <p:cNvSpPr txBox="1"/>
          <p:nvPr/>
        </p:nvSpPr>
        <p:spPr>
          <a:xfrm>
            <a:off x="7597698" y="2037915"/>
            <a:ext cx="29104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32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g sans"/>
              </a:rPr>
              <a:t>FRONTEND</a:t>
            </a:r>
          </a:p>
          <a:p>
            <a:pPr algn="ctr"/>
            <a:endParaRPr lang="en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gg sans"/>
            </a:endParaRPr>
          </a:p>
          <a:p>
            <a:pPr algn="ctr"/>
            <a:r>
              <a:rPr lang="en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g sans"/>
              </a:rPr>
              <a:t>React/TS</a:t>
            </a:r>
            <a:endParaRPr lang="ru-RU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0F264F-8AB3-F3AD-AC49-135C97829007}"/>
              </a:ext>
            </a:extLst>
          </p:cNvPr>
          <p:cNvSpPr txBox="1"/>
          <p:nvPr/>
        </p:nvSpPr>
        <p:spPr>
          <a:xfrm>
            <a:off x="4640766" y="4551759"/>
            <a:ext cx="29104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32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g sans"/>
              </a:rPr>
              <a:t>ALGORITHM</a:t>
            </a:r>
            <a:endParaRPr lang="ru-RU" sz="32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gg sans"/>
            </a:endParaRPr>
          </a:p>
          <a:p>
            <a:pPr algn="ctr"/>
            <a:endParaRPr lang="en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gg sans"/>
            </a:endParaRPr>
          </a:p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gg sans"/>
              </a:rPr>
              <a:t>Python</a:t>
            </a:r>
            <a:endParaRPr lang="ru-RU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DDB47F-4DFC-AC00-1FB2-96D4D69569C1}"/>
              </a:ext>
            </a:extLst>
          </p:cNvPr>
          <p:cNvSpPr txBox="1"/>
          <p:nvPr/>
        </p:nvSpPr>
        <p:spPr>
          <a:xfrm>
            <a:off x="1587191" y="2037915"/>
            <a:ext cx="29104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32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gg sans"/>
              </a:rPr>
              <a:t>BACKEND</a:t>
            </a:r>
          </a:p>
          <a:p>
            <a:pPr algn="ctr"/>
            <a:endParaRPr lang="en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gg sans"/>
            </a:endParaRPr>
          </a:p>
          <a:p>
            <a:pPr algn="ctr"/>
            <a:r>
              <a:rPr lang="e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gg sans"/>
              </a:rPr>
              <a:t>C# .NET</a:t>
            </a:r>
            <a:endParaRPr lang="ru-RU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848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7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A94CD2-FFB1-D361-1231-B163020D1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212056"/>
            <a:ext cx="10515600" cy="132556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4D1E800-44E3-5F0D-873B-F3AAD979F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2237" y="981796"/>
            <a:ext cx="12204237" cy="4894407"/>
          </a:xfr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39A419A3-BE43-8E9B-149B-694393AE9B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5430760A-20E8-C5C2-852D-05887F28ED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74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A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5D930-C30E-CBF9-1AF7-510870C43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7D689FE-2D2B-FC2C-F647-BEBC2D9FD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3" y="496761"/>
            <a:ext cx="12185927" cy="5864477"/>
          </a:xfrm>
        </p:spPr>
      </p:pic>
    </p:spTree>
    <p:extLst>
      <p:ext uri="{BB962C8B-B14F-4D97-AF65-F5344CB8AC3E}">
        <p14:creationId xmlns:p14="http://schemas.microsoft.com/office/powerpoint/2010/main" val="744041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42C0B25F-44E9-EEC7-F08B-D40B6CD0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37847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Структура бэкенда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1632A5FA-865B-9283-EB6F-BA9C1C0878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08AD7B53-4EDE-57F9-C41A-AD8280E0A3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37A1048C-8DC2-A3AA-BF5F-5EC454267A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91415" y="1124415"/>
            <a:ext cx="7861609" cy="786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86722D-288B-1AF8-9250-ABD65D091A2A}"/>
              </a:ext>
            </a:extLst>
          </p:cNvPr>
          <p:cNvSpPr txBox="1"/>
          <p:nvPr/>
        </p:nvSpPr>
        <p:spPr>
          <a:xfrm>
            <a:off x="10147610" y="780319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microservice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408288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109</Words>
  <Application>Microsoft Macintosh PowerPoint</Application>
  <PresentationFormat>Широкоэкранный</PresentationFormat>
  <Paragraphs>42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gg sans</vt:lpstr>
      <vt:lpstr>Тема Office</vt:lpstr>
      <vt:lpstr>Команда «Крымские» Кейс 2 - СБЕР</vt:lpstr>
      <vt:lpstr>НАША КОМАНДА</vt:lpstr>
      <vt:lpstr>НАША КОМАНДА</vt:lpstr>
      <vt:lpstr>ПРОБЛЕМА</vt:lpstr>
      <vt:lpstr>Основные задачи</vt:lpstr>
      <vt:lpstr>Стек разработки</vt:lpstr>
      <vt:lpstr>Презентация PowerPoint</vt:lpstr>
      <vt:lpstr>Презентация PowerPoint</vt:lpstr>
      <vt:lpstr>Структура бэкенда</vt:lpstr>
      <vt:lpstr>Реализованные идеи</vt:lpstr>
      <vt:lpstr>Концептуальные идеи</vt:lpstr>
      <vt:lpstr>Интеграция цифрового помощника</vt:lpstr>
      <vt:lpstr>Реализация ИИ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Команда «Крымские» Кейс 2 - СБЕР</dc:title>
  <dc:creator>Андрей Гацко</dc:creator>
  <cp:lastModifiedBy>Андрей Гацко</cp:lastModifiedBy>
  <cp:revision>3</cp:revision>
  <dcterms:created xsi:type="dcterms:W3CDTF">2023-11-26T10:15:01Z</dcterms:created>
  <dcterms:modified xsi:type="dcterms:W3CDTF">2023-11-26T14:34:19Z</dcterms:modified>
</cp:coreProperties>
</file>

<file path=docProps/thumbnail.jpeg>
</file>